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2" r:id="rId1"/>
  </p:sldMasterIdLst>
  <p:sldIdLst>
    <p:sldId id="256" r:id="rId2"/>
    <p:sldId id="257" r:id="rId3"/>
    <p:sldId id="258" r:id="rId4"/>
    <p:sldId id="261" r:id="rId5"/>
    <p:sldId id="263" r:id="rId6"/>
    <p:sldId id="265"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3AF0DF0-AD4B-4B87-9EFC-C8D21A2E2F63}" type="datetimeFigureOut">
              <a:rPr lang="en-US" smtClean="0"/>
              <a:pPr/>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18BA92-96B8-439F-9A92-7E651E1152DD}" type="slidenum">
              <a:rPr lang="en-US" smtClean="0"/>
              <a:pPr/>
              <a:t>‹#›</a:t>
            </a:fld>
            <a:endParaRPr lang="en-US"/>
          </a:p>
        </p:txBody>
      </p:sp>
    </p:spTree>
    <p:extLst>
      <p:ext uri="{BB962C8B-B14F-4D97-AF65-F5344CB8AC3E}">
        <p14:creationId xmlns:p14="http://schemas.microsoft.com/office/powerpoint/2010/main" val="40410889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3AF0DF0-AD4B-4B87-9EFC-C8D21A2E2F63}" type="datetimeFigureOut">
              <a:rPr lang="en-US" smtClean="0"/>
              <a:pPr/>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18BA92-96B8-439F-9A92-7E651E1152DD}" type="slidenum">
              <a:rPr lang="en-US" smtClean="0"/>
              <a:pPr/>
              <a:t>‹#›</a:t>
            </a:fld>
            <a:endParaRPr lang="en-US"/>
          </a:p>
        </p:txBody>
      </p:sp>
    </p:spTree>
    <p:extLst>
      <p:ext uri="{BB962C8B-B14F-4D97-AF65-F5344CB8AC3E}">
        <p14:creationId xmlns:p14="http://schemas.microsoft.com/office/powerpoint/2010/main" val="3569178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3AF0DF0-AD4B-4B87-9EFC-C8D21A2E2F63}" type="datetimeFigureOut">
              <a:rPr lang="en-US" smtClean="0"/>
              <a:pPr/>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18BA92-96B8-439F-9A92-7E651E1152DD}"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869687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3AF0DF0-AD4B-4B87-9EFC-C8D21A2E2F63}" type="datetimeFigureOut">
              <a:rPr lang="en-US" smtClean="0"/>
              <a:pPr/>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18BA92-96B8-439F-9A92-7E651E1152DD}" type="slidenum">
              <a:rPr lang="en-US" smtClean="0"/>
              <a:pPr/>
              <a:t>‹#›</a:t>
            </a:fld>
            <a:endParaRPr lang="en-US"/>
          </a:p>
        </p:txBody>
      </p:sp>
    </p:spTree>
    <p:extLst>
      <p:ext uri="{BB962C8B-B14F-4D97-AF65-F5344CB8AC3E}">
        <p14:creationId xmlns:p14="http://schemas.microsoft.com/office/powerpoint/2010/main" val="19886227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3AF0DF0-AD4B-4B87-9EFC-C8D21A2E2F63}" type="datetimeFigureOut">
              <a:rPr lang="en-US" smtClean="0"/>
              <a:pPr/>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18BA92-96B8-439F-9A92-7E651E1152DD}"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773463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3AF0DF0-AD4B-4B87-9EFC-C8D21A2E2F63}" type="datetimeFigureOut">
              <a:rPr lang="en-US" smtClean="0"/>
              <a:pPr/>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18BA92-96B8-439F-9A92-7E651E1152DD}" type="slidenum">
              <a:rPr lang="en-US" smtClean="0"/>
              <a:pPr/>
              <a:t>‹#›</a:t>
            </a:fld>
            <a:endParaRPr lang="en-US"/>
          </a:p>
        </p:txBody>
      </p:sp>
    </p:spTree>
    <p:extLst>
      <p:ext uri="{BB962C8B-B14F-4D97-AF65-F5344CB8AC3E}">
        <p14:creationId xmlns:p14="http://schemas.microsoft.com/office/powerpoint/2010/main" val="36335679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3AF0DF0-AD4B-4B87-9EFC-C8D21A2E2F63}" type="datetimeFigureOut">
              <a:rPr lang="en-US" smtClean="0"/>
              <a:pPr/>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18BA92-96B8-439F-9A92-7E651E1152DD}" type="slidenum">
              <a:rPr lang="en-US" smtClean="0"/>
              <a:pPr/>
              <a:t>‹#›</a:t>
            </a:fld>
            <a:endParaRPr lang="en-US"/>
          </a:p>
        </p:txBody>
      </p:sp>
    </p:spTree>
    <p:extLst>
      <p:ext uri="{BB962C8B-B14F-4D97-AF65-F5344CB8AC3E}">
        <p14:creationId xmlns:p14="http://schemas.microsoft.com/office/powerpoint/2010/main" val="405081520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3AF0DF0-AD4B-4B87-9EFC-C8D21A2E2F63}" type="datetimeFigureOut">
              <a:rPr lang="en-US" smtClean="0"/>
              <a:pPr/>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18BA92-96B8-439F-9A92-7E651E1152DD}" type="slidenum">
              <a:rPr lang="en-US" smtClean="0"/>
              <a:pPr/>
              <a:t>‹#›</a:t>
            </a:fld>
            <a:endParaRPr lang="en-US"/>
          </a:p>
        </p:txBody>
      </p:sp>
    </p:spTree>
    <p:extLst>
      <p:ext uri="{BB962C8B-B14F-4D97-AF65-F5344CB8AC3E}">
        <p14:creationId xmlns:p14="http://schemas.microsoft.com/office/powerpoint/2010/main" val="3653055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3AF0DF0-AD4B-4B87-9EFC-C8D21A2E2F63}" type="datetimeFigureOut">
              <a:rPr lang="en-US" smtClean="0"/>
              <a:pPr/>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18BA92-96B8-439F-9A92-7E651E1152DD}" type="slidenum">
              <a:rPr lang="en-US" smtClean="0"/>
              <a:pPr/>
              <a:t>‹#›</a:t>
            </a:fld>
            <a:endParaRPr lang="en-US"/>
          </a:p>
        </p:txBody>
      </p:sp>
    </p:spTree>
    <p:extLst>
      <p:ext uri="{BB962C8B-B14F-4D97-AF65-F5344CB8AC3E}">
        <p14:creationId xmlns:p14="http://schemas.microsoft.com/office/powerpoint/2010/main" val="21307154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3AF0DF0-AD4B-4B87-9EFC-C8D21A2E2F63}" type="datetimeFigureOut">
              <a:rPr lang="en-US" smtClean="0"/>
              <a:pPr/>
              <a:t>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18BA92-96B8-439F-9A92-7E651E1152DD}" type="slidenum">
              <a:rPr lang="en-US" smtClean="0"/>
              <a:pPr/>
              <a:t>‹#›</a:t>
            </a:fld>
            <a:endParaRPr lang="en-US"/>
          </a:p>
        </p:txBody>
      </p:sp>
    </p:spTree>
    <p:extLst>
      <p:ext uri="{BB962C8B-B14F-4D97-AF65-F5344CB8AC3E}">
        <p14:creationId xmlns:p14="http://schemas.microsoft.com/office/powerpoint/2010/main" val="1657485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3AF0DF0-AD4B-4B87-9EFC-C8D21A2E2F63}" type="datetimeFigureOut">
              <a:rPr lang="en-US" smtClean="0"/>
              <a:pPr/>
              <a:t>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18BA92-96B8-439F-9A92-7E651E1152DD}" type="slidenum">
              <a:rPr lang="en-US" smtClean="0"/>
              <a:pPr/>
              <a:t>‹#›</a:t>
            </a:fld>
            <a:endParaRPr lang="en-US"/>
          </a:p>
        </p:txBody>
      </p:sp>
    </p:spTree>
    <p:extLst>
      <p:ext uri="{BB962C8B-B14F-4D97-AF65-F5344CB8AC3E}">
        <p14:creationId xmlns:p14="http://schemas.microsoft.com/office/powerpoint/2010/main" val="130887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3AF0DF0-AD4B-4B87-9EFC-C8D21A2E2F63}" type="datetimeFigureOut">
              <a:rPr lang="en-US" smtClean="0"/>
              <a:pPr/>
              <a:t>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18BA92-96B8-439F-9A92-7E651E1152DD}" type="slidenum">
              <a:rPr lang="en-US" smtClean="0"/>
              <a:pPr/>
              <a:t>‹#›</a:t>
            </a:fld>
            <a:endParaRPr lang="en-US"/>
          </a:p>
        </p:txBody>
      </p:sp>
    </p:spTree>
    <p:extLst>
      <p:ext uri="{BB962C8B-B14F-4D97-AF65-F5344CB8AC3E}">
        <p14:creationId xmlns:p14="http://schemas.microsoft.com/office/powerpoint/2010/main" val="18452113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3AF0DF0-AD4B-4B87-9EFC-C8D21A2E2F63}" type="datetimeFigureOut">
              <a:rPr lang="en-US" smtClean="0"/>
              <a:pPr/>
              <a:t>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18BA92-96B8-439F-9A92-7E651E1152DD}" type="slidenum">
              <a:rPr lang="en-US" smtClean="0"/>
              <a:pPr/>
              <a:t>‹#›</a:t>
            </a:fld>
            <a:endParaRPr lang="en-US"/>
          </a:p>
        </p:txBody>
      </p:sp>
    </p:spTree>
    <p:extLst>
      <p:ext uri="{BB962C8B-B14F-4D97-AF65-F5344CB8AC3E}">
        <p14:creationId xmlns:p14="http://schemas.microsoft.com/office/powerpoint/2010/main" val="22455006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AF0DF0-AD4B-4B87-9EFC-C8D21A2E2F63}" type="datetimeFigureOut">
              <a:rPr lang="en-US" smtClean="0"/>
              <a:pPr/>
              <a:t>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18BA92-96B8-439F-9A92-7E651E1152DD}" type="slidenum">
              <a:rPr lang="en-US" smtClean="0"/>
              <a:pPr/>
              <a:t>‹#›</a:t>
            </a:fld>
            <a:endParaRPr lang="en-US"/>
          </a:p>
        </p:txBody>
      </p:sp>
    </p:spTree>
    <p:extLst>
      <p:ext uri="{BB962C8B-B14F-4D97-AF65-F5344CB8AC3E}">
        <p14:creationId xmlns:p14="http://schemas.microsoft.com/office/powerpoint/2010/main" val="1158707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23AF0DF0-AD4B-4B87-9EFC-C8D21A2E2F63}" type="datetimeFigureOut">
              <a:rPr lang="en-US" smtClean="0"/>
              <a:pPr/>
              <a:t>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18BA92-96B8-439F-9A92-7E651E1152DD}" type="slidenum">
              <a:rPr lang="en-US" smtClean="0"/>
              <a:pPr/>
              <a:t>‹#›</a:t>
            </a:fld>
            <a:endParaRPr lang="en-US"/>
          </a:p>
        </p:txBody>
      </p:sp>
    </p:spTree>
    <p:extLst>
      <p:ext uri="{BB962C8B-B14F-4D97-AF65-F5344CB8AC3E}">
        <p14:creationId xmlns:p14="http://schemas.microsoft.com/office/powerpoint/2010/main" val="2475946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23AF0DF0-AD4B-4B87-9EFC-C8D21A2E2F63}" type="datetimeFigureOut">
              <a:rPr lang="en-US" smtClean="0"/>
              <a:pPr/>
              <a:t>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18BA92-96B8-439F-9A92-7E651E1152DD}" type="slidenum">
              <a:rPr lang="en-US" smtClean="0"/>
              <a:pPr/>
              <a:t>‹#›</a:t>
            </a:fld>
            <a:endParaRPr lang="en-US"/>
          </a:p>
        </p:txBody>
      </p:sp>
    </p:spTree>
    <p:extLst>
      <p:ext uri="{BB962C8B-B14F-4D97-AF65-F5344CB8AC3E}">
        <p14:creationId xmlns:p14="http://schemas.microsoft.com/office/powerpoint/2010/main" val="10936805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3AF0DF0-AD4B-4B87-9EFC-C8D21A2E2F63}" type="datetimeFigureOut">
              <a:rPr lang="en-US" smtClean="0"/>
              <a:pPr/>
              <a:t>12/5/2018</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F818BA92-96B8-439F-9A92-7E651E1152DD}" type="slidenum">
              <a:rPr lang="en-US" smtClean="0"/>
              <a:pPr/>
              <a:t>‹#›</a:t>
            </a:fld>
            <a:endParaRPr lang="en-US"/>
          </a:p>
        </p:txBody>
      </p:sp>
    </p:spTree>
    <p:extLst>
      <p:ext uri="{BB962C8B-B14F-4D97-AF65-F5344CB8AC3E}">
        <p14:creationId xmlns:p14="http://schemas.microsoft.com/office/powerpoint/2010/main" val="4054255961"/>
      </p:ext>
    </p:extLst>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 id="2147483814" r:id="rId12"/>
    <p:sldLayoutId id="2147483815" r:id="rId13"/>
    <p:sldLayoutId id="2147483816" r:id="rId14"/>
    <p:sldLayoutId id="2147483817" r:id="rId15"/>
    <p:sldLayoutId id="214748381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gif"/><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1676400"/>
            <a:ext cx="7772400" cy="1470025"/>
          </a:xfrm>
        </p:spPr>
        <p:txBody>
          <a:bodyPr>
            <a:noAutofit/>
          </a:bodyPr>
          <a:lstStyle/>
          <a:p>
            <a:r>
              <a:rPr lang="en-US" sz="6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lgerian" pitchFamily="82" charset="0"/>
              </a:rPr>
              <a:t>ON THIS DAY </a:t>
            </a:r>
            <a:br>
              <a:rPr lang="en-US" sz="6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lgerian" pitchFamily="82" charset="0"/>
              </a:rPr>
            </a:br>
            <a:r>
              <a:rPr lang="en-US" sz="60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latin typeface="Algerian" pitchFamily="82" charset="0"/>
              </a:rPr>
              <a:t>DECEMBER 4</a:t>
            </a:r>
            <a:endParaRPr lang="en-US" sz="6000"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Algerian" pitchFamily="82" charset="0"/>
            </a:endParaRPr>
          </a:p>
        </p:txBody>
      </p:sp>
      <p:sp>
        <p:nvSpPr>
          <p:cNvPr id="3" name="Subtitle 2"/>
          <p:cNvSpPr>
            <a:spLocks noGrp="1"/>
          </p:cNvSpPr>
          <p:nvPr>
            <p:ph type="subTitle" idx="1"/>
          </p:nvPr>
        </p:nvSpPr>
        <p:spPr>
          <a:xfrm>
            <a:off x="1066800" y="3581400"/>
            <a:ext cx="7467600" cy="1752600"/>
          </a:xfrm>
        </p:spPr>
        <p:txBody>
          <a:bodyPr/>
          <a:lstStyle/>
          <a:p>
            <a:endParaRPr lang="en-US" dirty="0"/>
          </a:p>
          <a:p>
            <a:r>
              <a:rPr lang="en-US"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lgerian" pitchFamily="82" charset="0"/>
              </a:rPr>
              <a:t>By: </a:t>
            </a:r>
            <a:r>
              <a:rPr lang="en-US" sz="3200" b="1" dirty="0" err="1"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lgerian" pitchFamily="82" charset="0"/>
              </a:rPr>
              <a:t>Ainah</a:t>
            </a:r>
            <a:r>
              <a:rPr lang="en-US"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lgerian" pitchFamily="82" charset="0"/>
              </a:rPr>
              <a:t> Therese P. </a:t>
            </a:r>
            <a:r>
              <a:rPr lang="en-US"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lgerian" pitchFamily="82" charset="0"/>
              </a:rPr>
              <a:t>Fernandez</a:t>
            </a:r>
          </a:p>
          <a:p>
            <a:pPr lvl="1"/>
            <a:r>
              <a:rPr lang="en-US" sz="3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lgerian" pitchFamily="82" charset="0"/>
              </a:rPr>
              <a:t>GRADE 6 - COURAGE</a:t>
            </a:r>
            <a:endParaRPr lang="en-US" sz="3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Algerian" pitchFamily="82"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609600" y="1447800"/>
            <a:ext cx="8305800" cy="1143000"/>
          </a:xfrm>
        </p:spPr>
        <p:txBody>
          <a:bodyPr>
            <a:normAutofit fontScale="90000"/>
          </a:bodyPr>
          <a:lstStyle/>
          <a:p>
            <a:pPr algn="ctr"/>
            <a:r>
              <a:rPr lang="en-US" sz="3600" dirty="0" smtClean="0"/>
              <a:t/>
            </a:r>
            <a:br>
              <a:rPr lang="en-US" sz="3600" dirty="0" smtClean="0"/>
            </a:br>
            <a:r>
              <a:rPr lang="en-US" sz="3600" dirty="0" smtClean="0"/>
              <a:t/>
            </a:r>
            <a:br>
              <a:rPr lang="en-US" sz="3600" dirty="0" smtClean="0"/>
            </a:br>
            <a:r>
              <a:rPr lang="en-US" sz="3200" dirty="0"/>
              <a:t>Alfred Day Hershey </a:t>
            </a:r>
            <a:r>
              <a:rPr lang="en-US" sz="3200" dirty="0" smtClean="0"/>
              <a:t/>
            </a:r>
            <a:br>
              <a:rPr lang="en-US" sz="3200" dirty="0" smtClean="0"/>
            </a:br>
            <a:r>
              <a:rPr lang="en-US" sz="3600" dirty="0" smtClean="0"/>
              <a:t>1908 – 1997</a:t>
            </a:r>
            <a:br>
              <a:rPr lang="en-US" sz="3600" dirty="0" smtClean="0"/>
            </a:br>
            <a:endParaRPr lang="en-US" sz="3600" dirty="0"/>
          </a:p>
        </p:txBody>
      </p:sp>
      <p:pic>
        <p:nvPicPr>
          <p:cNvPr id="4" name="Content Placeholder 3" descr="Image result for Alfred Day Hershey"/>
          <p:cNvPicPr>
            <a:picLocks noGrp="1"/>
          </p:cNvPicPr>
          <p:nvPr>
            <p:ph sz="half" idx="4294967295"/>
          </p:nvPr>
        </p:nvPicPr>
        <p:blipFill>
          <a:blip r:embed="rId2"/>
          <a:stretch>
            <a:fillRect/>
          </a:stretch>
        </p:blipFill>
        <p:spPr bwMode="auto">
          <a:xfrm>
            <a:off x="5905500" y="3505200"/>
            <a:ext cx="3238500" cy="2819400"/>
          </a:xfrm>
          <a:prstGeom prst="rect">
            <a:avLst/>
          </a:prstGeom>
          <a:noFill/>
          <a:ln w="9525">
            <a:noFill/>
            <a:miter lim="800000"/>
            <a:headEnd/>
            <a:tailEnd/>
          </a:ln>
        </p:spPr>
      </p:pic>
      <p:sp>
        <p:nvSpPr>
          <p:cNvPr id="2" name="Rectangle 1"/>
          <p:cNvSpPr/>
          <p:nvPr/>
        </p:nvSpPr>
        <p:spPr>
          <a:xfrm>
            <a:off x="2286000" y="3105835"/>
            <a:ext cx="4572000" cy="646331"/>
          </a:xfrm>
          <a:prstGeom prst="rect">
            <a:avLst/>
          </a:prstGeom>
        </p:spPr>
        <p:txBody>
          <a:bodyPr>
            <a:spAutoFit/>
          </a:bodyPr>
          <a:lstStyle/>
          <a:p>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533400" y="990600"/>
            <a:ext cx="8153400" cy="3992563"/>
          </a:xfrm>
        </p:spPr>
        <p:txBody>
          <a:bodyPr>
            <a:normAutofit fontScale="25000" lnSpcReduction="20000"/>
          </a:bodyPr>
          <a:lstStyle/>
          <a:p>
            <a:pPr>
              <a:lnSpc>
                <a:spcPct val="170000"/>
              </a:lnSpc>
            </a:pPr>
            <a:r>
              <a:rPr lang="en-US" sz="8800" dirty="0" smtClean="0">
                <a:latin typeface="Arial" pitchFamily="34" charset="0"/>
                <a:cs typeface="Arial" pitchFamily="34" charset="0"/>
              </a:rPr>
              <a:t>An American bacteriologist and geneticist who won the 1969 Noble Prize in Medicine.</a:t>
            </a:r>
          </a:p>
          <a:p>
            <a:pPr>
              <a:lnSpc>
                <a:spcPct val="170000"/>
              </a:lnSpc>
            </a:pPr>
            <a:r>
              <a:rPr lang="en-US" sz="8800" dirty="0" smtClean="0">
                <a:latin typeface="Arial" pitchFamily="34" charset="0"/>
                <a:cs typeface="Arial" pitchFamily="34" charset="0"/>
              </a:rPr>
              <a:t>Born on December 4, 1908 in Owosso, Michigan</a:t>
            </a:r>
          </a:p>
          <a:p>
            <a:pPr>
              <a:lnSpc>
                <a:spcPct val="170000"/>
              </a:lnSpc>
            </a:pPr>
            <a:r>
              <a:rPr lang="en-US" sz="8800" dirty="0" smtClean="0">
                <a:latin typeface="Arial" pitchFamily="34" charset="0"/>
                <a:cs typeface="Arial" pitchFamily="34" charset="0"/>
              </a:rPr>
              <a:t>He spent </a:t>
            </a:r>
            <a:r>
              <a:rPr lang="en-US" sz="8800" dirty="0">
                <a:latin typeface="Arial" pitchFamily="34" charset="0"/>
                <a:cs typeface="Arial" pitchFamily="34" charset="0"/>
              </a:rPr>
              <a:t>He got to work along with Jacques Jacob </a:t>
            </a:r>
            <a:r>
              <a:rPr lang="en-US" sz="8800" dirty="0" err="1">
                <a:latin typeface="Arial" pitchFamily="34" charset="0"/>
                <a:cs typeface="Arial" pitchFamily="34" charset="0"/>
              </a:rPr>
              <a:t>Bronfenbrenner</a:t>
            </a:r>
            <a:r>
              <a:rPr lang="en-US" sz="8800" dirty="0">
                <a:latin typeface="Arial" pitchFamily="34" charset="0"/>
                <a:cs typeface="Arial" pitchFamily="34" charset="0"/>
              </a:rPr>
              <a:t>, a pioneer in the field of bacteriophage research.</a:t>
            </a:r>
          </a:p>
          <a:p>
            <a:pPr>
              <a:lnSpc>
                <a:spcPct val="170000"/>
              </a:lnSpc>
            </a:pPr>
            <a:r>
              <a:rPr lang="en-US" sz="8800" dirty="0" smtClean="0">
                <a:latin typeface="Arial" pitchFamily="34" charset="0"/>
                <a:cs typeface="Arial" pitchFamily="34" charset="0"/>
              </a:rPr>
              <a:t>his time as a child in Lansing where his father worked as a stocker at an automobile plant.</a:t>
            </a:r>
          </a:p>
          <a:p>
            <a:pPr>
              <a:lnSpc>
                <a:spcPct val="170000"/>
              </a:lnSpc>
            </a:pPr>
            <a:r>
              <a:rPr lang="en-US" sz="8800" dirty="0" smtClean="0">
                <a:latin typeface="Arial" pitchFamily="34" charset="0"/>
                <a:cs typeface="Arial" pitchFamily="34" charset="0"/>
              </a:rPr>
              <a:t>Hershey attended Michigan State College in 1926 and earned Bachelor’s degree in 1930.</a:t>
            </a:r>
          </a:p>
          <a:p>
            <a:pPr marL="0" indent="0">
              <a:buNone/>
            </a:pPr>
            <a:endParaRPr lang="en-US" dirty="0"/>
          </a:p>
          <a:p>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half" idx="2"/>
          </p:nvPr>
        </p:nvSpPr>
        <p:spPr>
          <a:xfrm>
            <a:off x="624840" y="685800"/>
            <a:ext cx="4023360" cy="5638800"/>
          </a:xfrm>
        </p:spPr>
        <p:txBody>
          <a:bodyPr>
            <a:noAutofit/>
          </a:bodyPr>
          <a:lstStyle/>
          <a:p>
            <a:r>
              <a:rPr lang="en-US" sz="2400" dirty="0" smtClean="0"/>
              <a:t>In 1945, he discovered </a:t>
            </a:r>
            <a:r>
              <a:rPr lang="en-US" sz="2400" dirty="0" err="1" smtClean="0"/>
              <a:t>andthat</a:t>
            </a:r>
            <a:r>
              <a:rPr lang="en-US" sz="2400" dirty="0" smtClean="0"/>
              <a:t> the phage viruses and the bacteria they infect can undergo spontaneous mutations. </a:t>
            </a:r>
            <a:r>
              <a:rPr lang="en-US" sz="2400" dirty="0"/>
              <a:t>H</a:t>
            </a:r>
            <a:r>
              <a:rPr lang="en-US" sz="2400" dirty="0" smtClean="0"/>
              <a:t>e also made an important discovery that different strains of bacteriophage can exchange genetic material when both have infected the same bacterial cell, creating a hybrid of the two. This process was referred to as ‘genetic recombination’ by Hershey.</a:t>
            </a:r>
            <a:endParaRPr lang="en-US" sz="2400" dirty="0"/>
          </a:p>
        </p:txBody>
      </p:sp>
      <p:pic>
        <p:nvPicPr>
          <p:cNvPr id="9" name="Picture 8" descr="Related image"/>
          <p:cNvPicPr/>
          <p:nvPr/>
        </p:nvPicPr>
        <p:blipFill>
          <a:blip r:embed="rId2"/>
          <a:srcRect/>
          <a:stretch>
            <a:fillRect/>
          </a:stretch>
        </p:blipFill>
        <p:spPr bwMode="auto">
          <a:xfrm>
            <a:off x="4648200" y="2590800"/>
            <a:ext cx="3733800" cy="304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descr="Image result for Alfred Day Hershey childhood pic"/>
          <p:cNvPicPr>
            <a:picLocks noGrp="1"/>
          </p:cNvPicPr>
          <p:nvPr>
            <p:ph sz="half" idx="2"/>
          </p:nvPr>
        </p:nvPicPr>
        <p:blipFill>
          <a:blip r:embed="rId2"/>
          <a:stretch>
            <a:fillRect/>
          </a:stretch>
        </p:blipFill>
        <p:spPr bwMode="auto">
          <a:xfrm>
            <a:off x="685800" y="1676400"/>
            <a:ext cx="2897981" cy="3903662"/>
          </a:xfrm>
          <a:prstGeom prst="rect">
            <a:avLst/>
          </a:prstGeom>
          <a:noFill/>
          <a:ln w="9525">
            <a:noFill/>
            <a:miter lim="800000"/>
            <a:headEnd/>
            <a:tailEnd/>
          </a:ln>
        </p:spPr>
      </p:pic>
      <p:sp>
        <p:nvSpPr>
          <p:cNvPr id="6" name="Content Placeholder 5"/>
          <p:cNvSpPr>
            <a:spLocks noGrp="1"/>
          </p:cNvSpPr>
          <p:nvPr>
            <p:ph sz="quarter" idx="4"/>
          </p:nvPr>
        </p:nvSpPr>
        <p:spPr>
          <a:xfrm>
            <a:off x="3556072" y="798199"/>
            <a:ext cx="4292528" cy="5660064"/>
          </a:xfrm>
        </p:spPr>
        <p:txBody>
          <a:bodyPr>
            <a:normAutofit fontScale="77500" lnSpcReduction="20000"/>
          </a:bodyPr>
          <a:lstStyle/>
          <a:p>
            <a:endParaRPr lang="en-US" sz="2800" dirty="0" smtClean="0"/>
          </a:p>
          <a:p>
            <a:r>
              <a:rPr lang="en-US" sz="3100" dirty="0"/>
              <a:t>Hershey was known to be an excellent writer and editor. His papers were clear and concise and he helped other scientists learn the craft of scientific writing. He enjoyed gardening and woodworking, as well as classical music.</a:t>
            </a:r>
          </a:p>
          <a:p>
            <a:r>
              <a:rPr lang="en-US" sz="3100" dirty="0" smtClean="0"/>
              <a:t>He </a:t>
            </a:r>
            <a:r>
              <a:rPr lang="en-US" sz="3100" dirty="0" smtClean="0"/>
              <a:t>died of a heart failure on May 22, 1997 in Syosset, New York. He was buried at St. John’s Church Cemetery, Oyster Bay, New York.</a:t>
            </a:r>
          </a:p>
          <a:p>
            <a:endParaRPr 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5236536"/>
          </a:xfrm>
        </p:spPr>
        <p:txBody>
          <a:bodyPr>
            <a:normAutofit/>
          </a:bodyPr>
          <a:lstStyle/>
          <a:p>
            <a:r>
              <a:rPr lang="en-US" sz="8800" dirty="0" smtClean="0"/>
              <a:t/>
            </a:r>
            <a:br>
              <a:rPr lang="en-US" sz="8800" dirty="0" smtClean="0"/>
            </a:br>
            <a:endParaRPr lang="en-US" sz="8800" dirty="0"/>
          </a:p>
        </p:txBody>
      </p:sp>
      <p:pic>
        <p:nvPicPr>
          <p:cNvPr id="3" name="Picture 2" descr="Image result for thank you GIF"/>
          <p:cNvPicPr/>
          <p:nvPr/>
        </p:nvPicPr>
        <p:blipFill>
          <a:blip r:embed="rId2">
            <a:extLst>
              <a:ext uri="{28A0092B-C50C-407E-A947-70E740481C1C}">
                <a14:useLocalDpi xmlns:a14="http://schemas.microsoft.com/office/drawing/2010/main" val="0"/>
              </a:ext>
            </a:extLst>
          </a:blip>
          <a:srcRect/>
          <a:stretch>
            <a:fillRect/>
          </a:stretch>
        </p:blipFill>
        <p:spPr bwMode="auto">
          <a:xfrm>
            <a:off x="1066800" y="990600"/>
            <a:ext cx="4495800" cy="3886200"/>
          </a:xfrm>
          <a:prstGeom prst="rect">
            <a:avLst/>
          </a:prstGeom>
          <a:noFill/>
          <a:ln>
            <a:noFill/>
          </a:ln>
        </p:spPr>
      </p:pic>
      <p:pic>
        <p:nvPicPr>
          <p:cNvPr id="4" name="Picture 3" descr="Image result for Track and field thank you gif"/>
          <p:cNvPicPr/>
          <p:nvPr/>
        </p:nvPicPr>
        <p:blipFill>
          <a:blip r:embed="rId3">
            <a:extLst>
              <a:ext uri="{28A0092B-C50C-407E-A947-70E740481C1C}">
                <a14:useLocalDpi xmlns:a14="http://schemas.microsoft.com/office/drawing/2010/main" val="0"/>
              </a:ext>
            </a:extLst>
          </a:blip>
          <a:srcRect/>
          <a:stretch>
            <a:fillRect/>
          </a:stretch>
        </p:blipFill>
        <p:spPr bwMode="auto">
          <a:xfrm>
            <a:off x="4572000" y="4343400"/>
            <a:ext cx="2847975" cy="1600200"/>
          </a:xfrm>
          <a:prstGeom prst="rect">
            <a:avLst/>
          </a:prstGeom>
          <a:noFill/>
          <a:ln>
            <a:noFill/>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218</TotalTime>
  <Words>229</Words>
  <Application>Microsoft Office PowerPoint</Application>
  <PresentationFormat>On-screen Show (4:3)</PresentationFormat>
  <Paragraphs>17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Algerian</vt:lpstr>
      <vt:lpstr>Arial</vt:lpstr>
      <vt:lpstr>Trebuchet MS</vt:lpstr>
      <vt:lpstr>Wingdings 3</vt:lpstr>
      <vt:lpstr>Facet</vt:lpstr>
      <vt:lpstr>ON THIS DAY  DECEMBER 4</vt:lpstr>
      <vt:lpstr>  Alfred Day Hershey  1908 – 1997 </vt:lpstr>
      <vt:lpstr>PowerPoint Presentation</vt:lpstr>
      <vt:lpstr>PowerPoint Presentation</vt:lpstr>
      <vt:lpstr>PowerPoint Presentation</vt:lpstr>
      <vt:lpst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THIS DAY  DECEMBER 4</dc:title>
  <dc:creator>Ambulatory1</dc:creator>
  <cp:lastModifiedBy>MxM</cp:lastModifiedBy>
  <cp:revision>17</cp:revision>
  <dcterms:created xsi:type="dcterms:W3CDTF">2018-12-05T00:10:26Z</dcterms:created>
  <dcterms:modified xsi:type="dcterms:W3CDTF">2018-12-05T14:03:51Z</dcterms:modified>
</cp:coreProperties>
</file>